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62" r:id="rId4"/>
    <p:sldId id="263" r:id="rId5"/>
    <p:sldId id="264" r:id="rId6"/>
    <p:sldId id="265" r:id="rId7"/>
    <p:sldId id="267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76C8"/>
    <a:srgbClr val="FFB7DB"/>
    <a:srgbClr val="FFA725"/>
    <a:srgbClr val="003300"/>
    <a:srgbClr val="800080"/>
    <a:srgbClr val="CCFF99"/>
    <a:srgbClr val="B7ECFF"/>
    <a:srgbClr val="85DFFF"/>
    <a:srgbClr val="FF99CC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600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mg-fotki.yandex.ru/get/47776/200418627.15e/0_16ef75_dbc0722b_orig.pn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1360620"/>
            <a:ext cx="1116372" cy="413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1578952"/>
            <a:ext cx="774266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itchFamily="66" charset="0"/>
                <a:cs typeface="Arial" charset="0"/>
              </a:rPr>
              <a:t>Занятие по Логике</a:t>
            </a:r>
            <a:endParaRPr lang="ru-RU" sz="36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onotype Corsiva" pitchFamily="66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Задачи – шутки, логические задачи.</a:t>
            </a:r>
            <a:endParaRPr lang="ru-RU" sz="6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285984" y="3357562"/>
            <a:ext cx="4143404" cy="19288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85EA0"/>
              </a:solidFill>
              <a:effectLst/>
              <a:uLnTx/>
              <a:uFillTx/>
              <a:latin typeface="Round Scrip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00167" y="1785926"/>
            <a:ext cx="6572296" cy="250033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Т.к. упало </a:t>
            </a:r>
            <a:r>
              <a:rPr lang="ru-RU" sz="3600" b="1" i="1" dirty="0" smtClean="0">
                <a:solidFill>
                  <a:srgbClr val="002060"/>
                </a:solidFill>
              </a:rPr>
              <a:t>дно</a:t>
            </a:r>
            <a:r>
              <a:rPr lang="ru-RU" sz="3600" dirty="0" smtClean="0">
                <a:solidFill>
                  <a:srgbClr val="002060"/>
                </a:solidFill>
              </a:rPr>
              <a:t> корзины, то</a:t>
            </a:r>
          </a:p>
          <a:p>
            <a:pPr algn="ctr">
              <a:defRPr/>
            </a:pPr>
            <a:r>
              <a:rPr lang="ru-RU" sz="3600" b="1" i="1" dirty="0" smtClean="0">
                <a:solidFill>
                  <a:srgbClr val="002060"/>
                </a:solidFill>
              </a:rPr>
              <a:t>ни одного </a:t>
            </a:r>
            <a:r>
              <a:rPr lang="ru-RU" sz="3600" dirty="0" smtClean="0">
                <a:solidFill>
                  <a:srgbClr val="002060"/>
                </a:solidFill>
              </a:rPr>
              <a:t>яйца не осталось.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1785926"/>
            <a:ext cx="6572296" cy="250033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spc="3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Хозяйка в корзинке несла 100 яиц. А дно упало. Сколько яиц осталось в корзине? </a:t>
            </a:r>
            <a:endParaRPr lang="ru-RU" sz="3200" b="1" spc="300" dirty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1785926"/>
            <a:ext cx="6572296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8429653" y="607220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28680" y="285728"/>
            <a:ext cx="8229600" cy="85725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шутки</a:t>
            </a:r>
            <a:endParaRPr lang="ru-RU" dirty="0"/>
          </a:p>
        </p:txBody>
      </p:sp>
      <p:pic>
        <p:nvPicPr>
          <p:cNvPr id="8" name="Рисунок 7" descr="th8M1BFYVF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868" y="4429132"/>
            <a:ext cx="2286016" cy="228601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00167" y="1785926"/>
            <a:ext cx="6572296" cy="250033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spc="3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иве не растут груши</a:t>
            </a:r>
            <a:endParaRPr lang="ru-RU" sz="4000" b="1" spc="300" dirty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1785926"/>
            <a:ext cx="6572296" cy="2500330"/>
          </a:xfrm>
          <a:prstGeom prst="roundRect">
            <a:avLst/>
          </a:prstGeom>
          <a:solidFill>
            <a:srgbClr val="FFB7D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rgbClr val="800080"/>
                </a:solidFill>
              </a:rPr>
              <a:t>На груше росло 50 груш, а на иве — на 12 меньше. Сколько груш росло на иве?</a:t>
            </a:r>
            <a:endParaRPr lang="ru-RU" sz="3600" b="1" spc="300" dirty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1785926"/>
            <a:ext cx="6572296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8429653" y="607220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28680" y="285728"/>
            <a:ext cx="8229600" cy="85725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шутки</a:t>
            </a:r>
            <a:endParaRPr lang="ru-RU" dirty="0"/>
          </a:p>
        </p:txBody>
      </p:sp>
      <p:pic>
        <p:nvPicPr>
          <p:cNvPr id="8" name="Рисунок 7" descr="th8M1BFYVF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714744" y="4357694"/>
            <a:ext cx="2143140" cy="238072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00167" y="1785926"/>
            <a:ext cx="6572296" cy="250033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3 птицы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1785926"/>
            <a:ext cx="6572296" cy="2500330"/>
          </a:xfrm>
          <a:prstGeom prst="roundRect">
            <a:avLst/>
          </a:prstGeom>
          <a:solidFill>
            <a:srgbClr val="B7E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smtClean="0">
                <a:solidFill>
                  <a:srgbClr val="800080"/>
                </a:solidFill>
              </a:rPr>
              <a:t>На дереве сидело 2 сороки, 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800080"/>
                </a:solidFill>
              </a:rPr>
              <a:t>3 воробья и 2 белки. Вдруг два воробья вспорхнули и улетели. Сколько птиц осталось на дереве?</a:t>
            </a:r>
            <a:endParaRPr lang="ru-RU" sz="3200" b="1" spc="300" dirty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1785926"/>
            <a:ext cx="6572296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8429653" y="607220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28680" y="285728"/>
            <a:ext cx="8229600" cy="85725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шутки</a:t>
            </a:r>
            <a:endParaRPr lang="ru-RU" dirty="0"/>
          </a:p>
        </p:txBody>
      </p:sp>
      <p:pic>
        <p:nvPicPr>
          <p:cNvPr id="10" name="Рисунок 9" descr="belka-s-belchatami-kartinki-dlya-detey-61205-large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357554" y="4375252"/>
            <a:ext cx="2000264" cy="219702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00167" y="1571612"/>
            <a:ext cx="6572296" cy="250033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Фруктов 8 штук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1571612"/>
            <a:ext cx="6572296" cy="2500330"/>
          </a:xfrm>
          <a:prstGeom prst="roundRect">
            <a:avLst/>
          </a:prstGeom>
          <a:solidFill>
            <a:srgbClr val="CCFF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smtClean="0">
                <a:solidFill>
                  <a:srgbClr val="800080"/>
                </a:solidFill>
              </a:rPr>
              <a:t>Бабушка купила на базаре две пары туфель, три яблока и пять груш. Одну пару туфель бабушка подарила своей внучке. Сколько всего фруктов купила бабушка?</a:t>
            </a:r>
            <a:endParaRPr lang="ru-RU" sz="3200" b="1" spc="300" dirty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1571612"/>
            <a:ext cx="6572296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8429653" y="607220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28680" y="285728"/>
            <a:ext cx="8229600" cy="85725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шутки</a:t>
            </a:r>
            <a:endParaRPr lang="ru-RU" dirty="0"/>
          </a:p>
        </p:txBody>
      </p:sp>
      <p:pic>
        <p:nvPicPr>
          <p:cNvPr id="10" name="Рисунок 9" descr="belka-s-belchatami-kartinki-dlya-detey-61205-larg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571868" y="4109338"/>
            <a:ext cx="1857388" cy="262778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00167" y="1571612"/>
            <a:ext cx="6572296" cy="250033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Спичку.</a:t>
            </a:r>
            <a:endParaRPr lang="ru-RU" sz="36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1571612"/>
            <a:ext cx="6572296" cy="250033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800080"/>
                </a:solidFill>
              </a:rPr>
              <a:t>Представьте, что у вас в кармане коробок с одной-единственной спичкой. Вы вошли ночью в тёмную комнату, где есть свеча, керосиновая лампа и газовая плита. Что вы зажжёте в первую очередь?</a:t>
            </a:r>
            <a:endParaRPr lang="ru-RU" sz="2800" b="1" spc="300" dirty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1571612"/>
            <a:ext cx="6572296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8429653" y="607220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28680" y="285728"/>
            <a:ext cx="8229600" cy="85725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шутки</a:t>
            </a:r>
            <a:endParaRPr lang="ru-RU" dirty="0"/>
          </a:p>
        </p:txBody>
      </p:sp>
      <p:pic>
        <p:nvPicPr>
          <p:cNvPr id="10" name="Рисунок 9" descr="belka-s-belchatami-kartinki-dlya-detey-61205-large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868" y="4494534"/>
            <a:ext cx="1934862" cy="20777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8001056" cy="725470"/>
          </a:xfrm>
        </p:spPr>
        <p:txBody>
          <a:bodyPr/>
          <a:lstStyle/>
          <a:p>
            <a:pPr marL="914400" lvl="0" indent="-914400" algn="l"/>
            <a:r>
              <a:rPr lang="ru-RU" sz="4800" b="1" spc="3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Развиваем логику</a:t>
            </a:r>
            <a:br>
              <a:rPr lang="ru-RU" sz="4800" b="1" spc="3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800080"/>
                </a:solidFill>
              </a:rPr>
              <a:t/>
            </a:r>
            <a:br>
              <a:rPr lang="ru-RU" sz="2800" dirty="0" smtClean="0">
                <a:solidFill>
                  <a:srgbClr val="800080"/>
                </a:solidFill>
              </a:rPr>
            </a:br>
            <a:endParaRPr lang="ru-RU" sz="2800" dirty="0"/>
          </a:p>
        </p:txBody>
      </p:sp>
      <p:sp>
        <p:nvSpPr>
          <p:cNvPr id="3" name="Овал 2">
            <a:hlinkClick r:id="" action="ppaction://hlinkshowjump?jump=nextslide"/>
          </p:cNvPr>
          <p:cNvSpPr/>
          <p:nvPr/>
        </p:nvSpPr>
        <p:spPr>
          <a:xfrm>
            <a:off x="8429653" y="607220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6541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571612"/>
            <a:ext cx="45005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3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Раскрась пирамидку</a:t>
            </a:r>
          </a:p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2) У пирамидки зелёное кольцо между красным и синим. Красное кольцо больше синего, но меньше жёлтого. А коричневое кольцо меньше синего.</a:t>
            </a:r>
            <a:endParaRPr lang="ru-RU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00760" y="4643446"/>
            <a:ext cx="2357454" cy="5715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66101" y="4071942"/>
            <a:ext cx="1936480" cy="5715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60004" y="3500438"/>
            <a:ext cx="1515506" cy="5715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43701" y="2928934"/>
            <a:ext cx="1178727" cy="571504"/>
          </a:xfrm>
          <a:prstGeom prst="roundRect">
            <a:avLst>
              <a:gd name="adj" fmla="val 4271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29454" y="2357430"/>
            <a:ext cx="589364" cy="571504"/>
          </a:xfrm>
          <a:prstGeom prst="roundRect">
            <a:avLst>
              <a:gd name="adj" fmla="val 4271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A45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00167" y="1571612"/>
            <a:ext cx="6572296" cy="250033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Саша – дедушка, Коля – внук.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1571612"/>
            <a:ext cx="6572296" cy="2500330"/>
          </a:xfrm>
          <a:prstGeom prst="roundRect">
            <a:avLst/>
          </a:prstGeom>
          <a:solidFill>
            <a:srgbClr val="CCFF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rgbClr val="003300"/>
                </a:solidFill>
              </a:rPr>
              <a:t>Коля – сын Димы, а Дима – сын Саши. Кем приходится Саша Коле?</a:t>
            </a:r>
            <a:endParaRPr lang="ru-RU" sz="3600" b="1" spc="3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1571612"/>
            <a:ext cx="6572296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8429653" y="607220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28680" y="285728"/>
            <a:ext cx="8229600" cy="85725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Логические задачи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3500430" y="4170461"/>
            <a:ext cx="2286016" cy="2616125"/>
            <a:chOff x="3500430" y="4357694"/>
            <a:chExt cx="2071702" cy="2330373"/>
          </a:xfrm>
        </p:grpSpPr>
        <p:sp>
          <p:nvSpPr>
            <p:cNvPr id="8" name="Овал 7"/>
            <p:cNvSpPr/>
            <p:nvPr/>
          </p:nvSpPr>
          <p:spPr>
            <a:xfrm>
              <a:off x="4143372" y="5000636"/>
              <a:ext cx="785818" cy="11430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 descr="belka-s-belchatami-kartinki-dlya-detey-61205-large.jpg"/>
            <p:cNvPicPr>
              <a:picLocks noChangeAspect="1"/>
            </p:cNvPicPr>
            <p:nvPr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00430" y="4357694"/>
              <a:ext cx="2071702" cy="2330373"/>
            </a:xfrm>
            <a:prstGeom prst="rect">
              <a:avLst/>
            </a:prstGeom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00167" y="1357298"/>
            <a:ext cx="6572296" cy="250033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spc="300" dirty="0" smtClean="0">
                <a:solidFill>
                  <a:srgbClr val="002060"/>
                </a:solidFill>
              </a:rPr>
              <a:t>Надя приходится Лене  внучкой</a:t>
            </a:r>
            <a:endParaRPr lang="ru-RU" sz="3600" b="1" spc="3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1357298"/>
            <a:ext cx="6572296" cy="2500330"/>
          </a:xfrm>
          <a:prstGeom prst="roundRect">
            <a:avLst/>
          </a:prstGeom>
          <a:solidFill>
            <a:srgbClr val="FFA72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rgbClr val="003300"/>
                </a:solidFill>
              </a:rPr>
              <a:t>Вера – дочь Лены, а Надя – дочь Веры. Кем приходится Надя Лене?</a:t>
            </a:r>
            <a:endParaRPr lang="ru-RU" sz="3600" b="1" spc="3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1357298"/>
            <a:ext cx="6572296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" action="ppaction://hlinkshowjump?jump=nextslide"/>
          </p:cNvPr>
          <p:cNvSpPr/>
          <p:nvPr/>
        </p:nvSpPr>
        <p:spPr>
          <a:xfrm>
            <a:off x="8429653" y="607220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28680" y="285728"/>
            <a:ext cx="8229600" cy="85725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Логические задачи</a:t>
            </a:r>
            <a:endParaRPr lang="ru-RU" dirty="0"/>
          </a:p>
        </p:txBody>
      </p:sp>
      <p:pic>
        <p:nvPicPr>
          <p:cNvPr id="10" name="Рисунок 9" descr="belka-s-belchatami-kartinki-dlya-detey-61205-larg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0685" y="3999083"/>
            <a:ext cx="1941447" cy="271606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00167" y="1357298"/>
            <a:ext cx="6572296" cy="250033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spc="300" dirty="0" smtClean="0">
                <a:solidFill>
                  <a:srgbClr val="002060"/>
                </a:solidFill>
              </a:rPr>
              <a:t>Старше всех детей </a:t>
            </a:r>
            <a:r>
              <a:rPr lang="ru-RU" sz="3600" b="1" u="sng" spc="300" dirty="0" smtClean="0">
                <a:solidFill>
                  <a:srgbClr val="002060"/>
                </a:solidFill>
              </a:rPr>
              <a:t>Дима</a:t>
            </a:r>
            <a:r>
              <a:rPr lang="ru-RU" sz="3600" b="1" spc="300" dirty="0" smtClean="0">
                <a:solidFill>
                  <a:srgbClr val="002060"/>
                </a:solidFill>
              </a:rPr>
              <a:t>.</a:t>
            </a:r>
            <a:endParaRPr lang="ru-RU" sz="3600" b="1" spc="3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1357298"/>
            <a:ext cx="6572296" cy="2500330"/>
          </a:xfrm>
          <a:prstGeom prst="roundRect">
            <a:avLst/>
          </a:prstGeom>
          <a:solidFill>
            <a:srgbClr val="FFB7D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sz="3200" b="1" dirty="0" smtClean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Дима старше Кати, Катя старше Оли, а Оля старше Маши.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32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Кто старше: Дима или Маша?</a:t>
            </a:r>
            <a:endParaRPr lang="ru-RU" sz="3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1357298"/>
            <a:ext cx="6572296" cy="250033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" action="ppaction://hlinkshowjump?jump=endshow"/>
          </p:cNvPr>
          <p:cNvSpPr/>
          <p:nvPr/>
        </p:nvSpPr>
        <p:spPr>
          <a:xfrm>
            <a:off x="8429653" y="607220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28680" y="285728"/>
            <a:ext cx="8229600" cy="85725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Логические задачи</a:t>
            </a:r>
            <a:endParaRPr lang="ru-RU" dirty="0"/>
          </a:p>
        </p:txBody>
      </p:sp>
      <p:pic>
        <p:nvPicPr>
          <p:cNvPr id="10" name="Рисунок 9" descr="belka-s-belchatami-kartinki-dlya-detey-61205-larg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4613" y="4000504"/>
            <a:ext cx="4317136" cy="257454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30A0"/>
      </a:hlink>
      <a:folHlink>
        <a:srgbClr val="7030A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253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1_Тема Office</vt:lpstr>
      <vt:lpstr>Слайд 1</vt:lpstr>
      <vt:lpstr>Задачи шутки</vt:lpstr>
      <vt:lpstr>Задачи шутки</vt:lpstr>
      <vt:lpstr>Задачи шутки</vt:lpstr>
      <vt:lpstr>Задачи шутки</vt:lpstr>
      <vt:lpstr>Задачи шутки</vt:lpstr>
      <vt:lpstr>       Развиваем логику  </vt:lpstr>
      <vt:lpstr>Логические задачи</vt:lpstr>
      <vt:lpstr>Логические задачи</vt:lpstr>
      <vt:lpstr>Логические задачи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Анна</cp:lastModifiedBy>
  <cp:revision>43</cp:revision>
  <dcterms:created xsi:type="dcterms:W3CDTF">2014-07-06T18:18:01Z</dcterms:created>
  <dcterms:modified xsi:type="dcterms:W3CDTF">2020-04-29T16:01:40Z</dcterms:modified>
</cp:coreProperties>
</file>